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59" r:id="rId6"/>
    <p:sldId id="285" r:id="rId7"/>
    <p:sldId id="286" r:id="rId8"/>
    <p:sldId id="287" r:id="rId9"/>
    <p:sldId id="288" r:id="rId10"/>
    <p:sldId id="270" r:id="rId11"/>
    <p:sldId id="289" r:id="rId12"/>
    <p:sldId id="290" r:id="rId13"/>
    <p:sldId id="291" r:id="rId14"/>
    <p:sldId id="292" r:id="rId15"/>
    <p:sldId id="293" r:id="rId16"/>
    <p:sldId id="265" r:id="rId17"/>
    <p:sldId id="276" r:id="rId18"/>
    <p:sldId id="268" r:id="rId19"/>
    <p:sldId id="269" r:id="rId20"/>
    <p:sldId id="261" r:id="rId21"/>
    <p:sldId id="262" r:id="rId22"/>
    <p:sldId id="294" r:id="rId23"/>
    <p:sldId id="263" r:id="rId24"/>
    <p:sldId id="284" r:id="rId25"/>
    <p:sldId id="264" r:id="rId26"/>
  </p:sldIdLst>
  <p:sldSz cx="9144000" cy="5143500" type="screen16x9"/>
  <p:notesSz cx="6858000" cy="9144000"/>
  <p:embeddedFontLst>
    <p:embeddedFont>
      <p:font typeface="Muli" panose="020B0604020202020204" charset="0"/>
      <p:regular r:id="rId28"/>
      <p:bold r:id="rId29"/>
      <p:italic r:id="rId30"/>
      <p:boldItalic r:id="rId31"/>
    </p:embeddedFont>
    <p:embeddedFont>
      <p:font typeface="Muli Light" panose="020B0604020202020204" charset="0"/>
      <p:regular r:id="rId32"/>
      <p:bold r:id="rId33"/>
      <p:italic r:id="rId34"/>
      <p:boldItalic r:id="rId35"/>
    </p:embeddedFont>
    <p:embeddedFont>
      <p:font typeface="Poppins" panose="020B0604020202020204" charset="0"/>
      <p:regular r:id="rId36"/>
      <p:bold r:id="rId37"/>
      <p:italic r:id="rId38"/>
      <p:boldItalic r:id="rId39"/>
    </p:embeddedFont>
    <p:embeddedFont>
      <p:font typeface="Poppins Ligh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C92FA3-74DD-4B06-B14A-73023D9042B2}">
  <a:tblStyle styleId="{9EC92FA3-74DD-4B06-B14A-73023D9042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63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1800"/>
              <a:buNone/>
              <a:defRPr sz="18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mask">
  <p:cSld name="TITLE_AND_BODY_1">
    <p:bg>
      <p:bgPr>
        <a:solidFill>
          <a:srgbClr val="A7D86D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6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28" name="Google Shape;28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238125" y="848325"/>
              <a:ext cx="7143750" cy="4018350"/>
            </a:xfrm>
            <a:custGeom>
              <a:avLst/>
              <a:gdLst/>
              <a:ahLst/>
              <a:cxnLst/>
              <a:rect l="l" t="t" r="r" b="b"/>
              <a:pathLst>
                <a:path w="285750" h="160734" extrusionOk="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4401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RETOS DEL</a:t>
            </a:r>
            <a:br>
              <a:rPr lang="es-MX" sz="3600" dirty="0"/>
            </a:br>
            <a:r>
              <a:rPr lang="es-MX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INGENIERO</a:t>
            </a:r>
            <a:br>
              <a:rPr lang="es-MX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</a:br>
            <a:r>
              <a:rPr lang="es-MX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</a:rPr>
              <a:t>INFORMÁTICO</a:t>
            </a:r>
            <a:endParaRPr sz="3600" dirty="0">
              <a:solidFill>
                <a:schemeClr val="accent2">
                  <a:lumMod val="75000"/>
                </a:schemeClr>
              </a:solidFill>
              <a:effectLst>
                <a:outerShdw dist="38100" dir="2640000" algn="bl" rotWithShape="0">
                  <a:schemeClr val="accent1"/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20F6EB-B991-4904-B6D4-5109DE90E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143" y="318177"/>
            <a:ext cx="1733287" cy="75649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1936772-540C-4147-A7BD-00C0359C6A74}"/>
              </a:ext>
            </a:extLst>
          </p:cNvPr>
          <p:cNvSpPr txBox="1"/>
          <p:nvPr/>
        </p:nvSpPr>
        <p:spPr>
          <a:xfrm>
            <a:off x="808074" y="3136605"/>
            <a:ext cx="4848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Presenta:</a:t>
            </a:r>
          </a:p>
          <a:p>
            <a:r>
              <a:rPr lang="es-MX" dirty="0"/>
              <a:t>Morales Huerta Lizette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ctrTitle" idx="4294967295"/>
          </p:nvPr>
        </p:nvSpPr>
        <p:spPr>
          <a:xfrm>
            <a:off x="609600" y="821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>
                <a:solidFill>
                  <a:srgbClr val="FFFFFF"/>
                </a:solidFill>
              </a:rPr>
              <a:t>3.</a:t>
            </a:r>
            <a:r>
              <a:rPr lang="es-MX" sz="9600" dirty="0">
                <a:solidFill>
                  <a:srgbClr val="FFFFFF"/>
                </a:solidFill>
              </a:rPr>
              <a:t>RETOS</a:t>
            </a:r>
            <a:endParaRPr sz="9600" dirty="0">
              <a:solidFill>
                <a:srgbClr val="FFFFFF"/>
              </a:solidFill>
            </a:endParaRPr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4294967295"/>
          </p:nvPr>
        </p:nvSpPr>
        <p:spPr>
          <a:xfrm>
            <a:off x="609600" y="1740988"/>
            <a:ext cx="5636964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000" dirty="0">
                <a:solidFill>
                  <a:schemeClr val="accent3">
                    <a:lumMod val="50000"/>
                  </a:schemeClr>
                </a:solidFill>
              </a:rPr>
              <a:t>Del ingeniero informático</a:t>
            </a:r>
            <a:endParaRPr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1" name="Google Shape;211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301661C-1C8B-4D1F-ACB5-E8F79C3F215B}"/>
              </a:ext>
            </a:extLst>
          </p:cNvPr>
          <p:cNvSpPr/>
          <p:nvPr/>
        </p:nvSpPr>
        <p:spPr>
          <a:xfrm>
            <a:off x="609600" y="2296633"/>
            <a:ext cx="4770474" cy="2530548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b="1" dirty="0">
                <a:solidFill>
                  <a:schemeClr val="accent3">
                    <a:lumMod val="50000"/>
                  </a:schemeClr>
                </a:solidFill>
              </a:rPr>
              <a:t>Entender y resolver problemas de diferentes áreas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b="1" dirty="0">
                <a:solidFill>
                  <a:schemeClr val="accent3">
                    <a:lumMod val="50000"/>
                  </a:schemeClr>
                </a:solidFill>
              </a:rPr>
              <a:t>Satisfacer a los clientes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b="1" dirty="0">
                <a:solidFill>
                  <a:schemeClr val="accent3">
                    <a:lumMod val="50000"/>
                  </a:schemeClr>
                </a:solidFill>
              </a:rPr>
              <a:t>Cumplir las expectativas de la sociedad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MX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Dominio de lenguajes de programación.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MX" b="1" dirty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MX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s-MX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1C1CAF-20F0-4498-B5F4-DE94A78DF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05" b="61318"/>
          <a:stretch/>
        </p:blipFill>
        <p:spPr>
          <a:xfrm flipH="1" flipV="1">
            <a:off x="5544523" y="-1017870"/>
            <a:ext cx="3599477" cy="22990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C6A843-CED4-4C7D-ACF1-06502311E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303" y="1938970"/>
            <a:ext cx="2471848" cy="2159306"/>
          </a:xfrm>
          <a:noFill/>
          <a:ln w="127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101600" indent="0" algn="just">
              <a:buNone/>
            </a:pPr>
            <a:r>
              <a:rPr lang="es-E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Ser capaces de dirigir proyectos, de comunicarse de forma clara y efectiva, de trabajar en y conducir equipos multidisciplinares, de adaptarse a los cambios y de aprender autónomamente a lo largo de la vida.</a:t>
            </a:r>
            <a:endParaRPr lang="es-MX" sz="1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612DF0-39D9-4F44-B7A2-141C239730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FC4E5B-725D-402A-81A7-6D597451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076" y="360825"/>
            <a:ext cx="2471848" cy="186649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245D030-4042-42F2-BBCF-F9F8152566A2}"/>
              </a:ext>
            </a:extLst>
          </p:cNvPr>
          <p:cNvSpPr/>
          <p:nvPr/>
        </p:nvSpPr>
        <p:spPr>
          <a:xfrm>
            <a:off x="6041868" y="2705184"/>
            <a:ext cx="2627523" cy="116955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Estar preparados para aprender y utilizar de forma efectiva técnicas y herramientas que surjan en el futuro.</a:t>
            </a:r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40488D0-779A-40B9-B419-C6C78B4299BA}"/>
              </a:ext>
            </a:extLst>
          </p:cNvPr>
          <p:cNvSpPr/>
          <p:nvPr/>
        </p:nvSpPr>
        <p:spPr>
          <a:xfrm>
            <a:off x="3126755" y="2396511"/>
            <a:ext cx="2359644" cy="246221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Estar preparadas para, a lo largo de su carrera profesional, asumir tareas de responsabilidad en las organizaciones, tanto de contenido técnico como directivo, y de contribuir en la gestión de</a:t>
            </a:r>
          </a:p>
          <a:p>
            <a:pPr algn="just"/>
            <a:r>
              <a:rPr lang="es-ES" dirty="0"/>
              <a:t>la información y en la gestión del conocimiento.</a:t>
            </a:r>
          </a:p>
          <a:p>
            <a:pPr algn="just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A90E86-F65B-4BA9-9FB6-E0C213AF522B}"/>
              </a:ext>
            </a:extLst>
          </p:cNvPr>
          <p:cNvSpPr/>
          <p:nvPr/>
        </p:nvSpPr>
        <p:spPr>
          <a:xfrm>
            <a:off x="6127410" y="1053322"/>
            <a:ext cx="2627524" cy="138499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ES" dirty="0"/>
              <a:t>Estar preparadas para ejercer la profesión, teniendo una conciencia clara de su dimensión humana, económica, social, legal y ética.</a:t>
            </a:r>
          </a:p>
        </p:txBody>
      </p:sp>
    </p:spTree>
    <p:extLst>
      <p:ext uri="{BB962C8B-B14F-4D97-AF65-F5344CB8AC3E}">
        <p14:creationId xmlns:p14="http://schemas.microsoft.com/office/powerpoint/2010/main" val="2947092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3846E-F980-4A34-8C6A-BE46B820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167" y="1714349"/>
            <a:ext cx="935665" cy="857400"/>
          </a:xfrm>
        </p:spPr>
        <p:txBody>
          <a:bodyPr/>
          <a:lstStyle/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VS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5CFFB0-0E5C-48F6-833F-EAB6F6F466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grpSp>
        <p:nvGrpSpPr>
          <p:cNvPr id="4" name="Google Shape;282;p34">
            <a:extLst>
              <a:ext uri="{FF2B5EF4-FFF2-40B4-BE49-F238E27FC236}">
                <a16:creationId xmlns:a16="http://schemas.microsoft.com/office/drawing/2014/main" id="{F3F865A5-F320-4E9E-89D9-72581EBEB911}"/>
              </a:ext>
            </a:extLst>
          </p:cNvPr>
          <p:cNvGrpSpPr/>
          <p:nvPr/>
        </p:nvGrpSpPr>
        <p:grpSpPr>
          <a:xfrm>
            <a:off x="5744174" y="527418"/>
            <a:ext cx="2736410" cy="4222433"/>
            <a:chOff x="2112475" y="238125"/>
            <a:chExt cx="3395050" cy="5238750"/>
          </a:xfrm>
        </p:grpSpPr>
        <p:sp>
          <p:nvSpPr>
            <p:cNvPr id="5" name="Google Shape;283;p34">
              <a:extLst>
                <a:ext uri="{FF2B5EF4-FFF2-40B4-BE49-F238E27FC236}">
                  <a16:creationId xmlns:a16="http://schemas.microsoft.com/office/drawing/2014/main" id="{EF812A26-E04A-4DFA-858E-9323967E9FA1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4;p34">
              <a:extLst>
                <a:ext uri="{FF2B5EF4-FFF2-40B4-BE49-F238E27FC236}">
                  <a16:creationId xmlns:a16="http://schemas.microsoft.com/office/drawing/2014/main" id="{1BEDABAC-8E08-4AC7-93C0-819DBE5CBBA2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5;p34">
              <a:extLst>
                <a:ext uri="{FF2B5EF4-FFF2-40B4-BE49-F238E27FC236}">
                  <a16:creationId xmlns:a16="http://schemas.microsoft.com/office/drawing/2014/main" id="{D190A46D-EC8A-4A9E-94C0-F433C5DB3690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6;p34">
              <a:extLst>
                <a:ext uri="{FF2B5EF4-FFF2-40B4-BE49-F238E27FC236}">
                  <a16:creationId xmlns:a16="http://schemas.microsoft.com/office/drawing/2014/main" id="{8C2D55BA-797F-430B-98F6-B1F396BF19A3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82;p34">
            <a:extLst>
              <a:ext uri="{FF2B5EF4-FFF2-40B4-BE49-F238E27FC236}">
                <a16:creationId xmlns:a16="http://schemas.microsoft.com/office/drawing/2014/main" id="{2382DA61-2F43-432E-A31B-EE3A9D2817EF}"/>
              </a:ext>
            </a:extLst>
          </p:cNvPr>
          <p:cNvGrpSpPr/>
          <p:nvPr/>
        </p:nvGrpSpPr>
        <p:grpSpPr>
          <a:xfrm>
            <a:off x="421160" y="460533"/>
            <a:ext cx="2736410" cy="4222433"/>
            <a:chOff x="2112475" y="238125"/>
            <a:chExt cx="3395050" cy="5238750"/>
          </a:xfrm>
        </p:grpSpPr>
        <p:sp>
          <p:nvSpPr>
            <p:cNvPr id="10" name="Google Shape;283;p34">
              <a:extLst>
                <a:ext uri="{FF2B5EF4-FFF2-40B4-BE49-F238E27FC236}">
                  <a16:creationId xmlns:a16="http://schemas.microsoft.com/office/drawing/2014/main" id="{1D1972FC-BCAB-4D62-9C6F-236449936078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4;p34">
              <a:extLst>
                <a:ext uri="{FF2B5EF4-FFF2-40B4-BE49-F238E27FC236}">
                  <a16:creationId xmlns:a16="http://schemas.microsoft.com/office/drawing/2014/main" id="{D2C19A83-5981-4D4C-AB80-73CC5BA5ED46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5;p34">
              <a:extLst>
                <a:ext uri="{FF2B5EF4-FFF2-40B4-BE49-F238E27FC236}">
                  <a16:creationId xmlns:a16="http://schemas.microsoft.com/office/drawing/2014/main" id="{15EBF45F-67C1-4993-89A0-6AE5220ED481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6;p34">
              <a:extLst>
                <a:ext uri="{FF2B5EF4-FFF2-40B4-BE49-F238E27FC236}">
                  <a16:creationId xmlns:a16="http://schemas.microsoft.com/office/drawing/2014/main" id="{B781953F-2ED8-4A76-A426-3604D6749F98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3D1608-9FDF-4E5C-8F7F-093F567E422B}"/>
              </a:ext>
            </a:extLst>
          </p:cNvPr>
          <p:cNvSpPr txBox="1"/>
          <p:nvPr/>
        </p:nvSpPr>
        <p:spPr>
          <a:xfrm>
            <a:off x="682480" y="1894640"/>
            <a:ext cx="2295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bg1">
                    <a:lumMod val="85000"/>
                  </a:schemeClr>
                </a:solidFill>
              </a:rPr>
              <a:t>INGENIERIA </a:t>
            </a:r>
          </a:p>
          <a:p>
            <a:pPr algn="ctr"/>
            <a:r>
              <a:rPr lang="es-MX" sz="2000" b="1" dirty="0">
                <a:solidFill>
                  <a:schemeClr val="bg1">
                    <a:lumMod val="85000"/>
                  </a:schemeClr>
                </a:solidFill>
              </a:rPr>
              <a:t>INFORMATICA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4700AC-1C8D-47B8-99AE-579CE3A9E5EF}"/>
              </a:ext>
            </a:extLst>
          </p:cNvPr>
          <p:cNvSpPr txBox="1"/>
          <p:nvPr/>
        </p:nvSpPr>
        <p:spPr>
          <a:xfrm>
            <a:off x="6027372" y="1863863"/>
            <a:ext cx="2295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bg1">
                    <a:lumMod val="85000"/>
                  </a:schemeClr>
                </a:solidFill>
              </a:rPr>
              <a:t>INGENIERIA </a:t>
            </a:r>
          </a:p>
          <a:p>
            <a:pPr algn="ctr"/>
            <a:r>
              <a:rPr lang="es-MX" sz="2000" b="1" dirty="0">
                <a:solidFill>
                  <a:schemeClr val="bg1">
                    <a:lumMod val="85000"/>
                  </a:schemeClr>
                </a:solidFill>
              </a:rPr>
              <a:t>EN SISTEMAS</a:t>
            </a:r>
          </a:p>
        </p:txBody>
      </p:sp>
    </p:spTree>
    <p:extLst>
      <p:ext uri="{BB962C8B-B14F-4D97-AF65-F5344CB8AC3E}">
        <p14:creationId xmlns:p14="http://schemas.microsoft.com/office/powerpoint/2010/main" val="75321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3846E-F980-4A34-8C6A-BE46B820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167" y="1714349"/>
            <a:ext cx="935665" cy="857400"/>
          </a:xfrm>
        </p:spPr>
        <p:txBody>
          <a:bodyPr/>
          <a:lstStyle/>
          <a:p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VS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5CFFB0-0E5C-48F6-833F-EAB6F6F466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grpSp>
        <p:nvGrpSpPr>
          <p:cNvPr id="4" name="Google Shape;282;p34">
            <a:extLst>
              <a:ext uri="{FF2B5EF4-FFF2-40B4-BE49-F238E27FC236}">
                <a16:creationId xmlns:a16="http://schemas.microsoft.com/office/drawing/2014/main" id="{F3F865A5-F320-4E9E-89D9-72581EBEB911}"/>
              </a:ext>
            </a:extLst>
          </p:cNvPr>
          <p:cNvGrpSpPr/>
          <p:nvPr/>
        </p:nvGrpSpPr>
        <p:grpSpPr>
          <a:xfrm>
            <a:off x="5744174" y="527418"/>
            <a:ext cx="2736410" cy="4222433"/>
            <a:chOff x="2112475" y="238125"/>
            <a:chExt cx="3395050" cy="5238750"/>
          </a:xfrm>
        </p:grpSpPr>
        <p:sp>
          <p:nvSpPr>
            <p:cNvPr id="5" name="Google Shape;283;p34">
              <a:extLst>
                <a:ext uri="{FF2B5EF4-FFF2-40B4-BE49-F238E27FC236}">
                  <a16:creationId xmlns:a16="http://schemas.microsoft.com/office/drawing/2014/main" id="{EF812A26-E04A-4DFA-858E-9323967E9FA1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4;p34">
              <a:extLst>
                <a:ext uri="{FF2B5EF4-FFF2-40B4-BE49-F238E27FC236}">
                  <a16:creationId xmlns:a16="http://schemas.microsoft.com/office/drawing/2014/main" id="{1BEDABAC-8E08-4AC7-93C0-819DBE5CBBA2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5;p34">
              <a:extLst>
                <a:ext uri="{FF2B5EF4-FFF2-40B4-BE49-F238E27FC236}">
                  <a16:creationId xmlns:a16="http://schemas.microsoft.com/office/drawing/2014/main" id="{D190A46D-EC8A-4A9E-94C0-F433C5DB3690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6;p34">
              <a:extLst>
                <a:ext uri="{FF2B5EF4-FFF2-40B4-BE49-F238E27FC236}">
                  <a16:creationId xmlns:a16="http://schemas.microsoft.com/office/drawing/2014/main" id="{8C2D55BA-797F-430B-98F6-B1F396BF19A3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82;p34">
            <a:extLst>
              <a:ext uri="{FF2B5EF4-FFF2-40B4-BE49-F238E27FC236}">
                <a16:creationId xmlns:a16="http://schemas.microsoft.com/office/drawing/2014/main" id="{2382DA61-2F43-432E-A31B-EE3A9D2817EF}"/>
              </a:ext>
            </a:extLst>
          </p:cNvPr>
          <p:cNvGrpSpPr/>
          <p:nvPr/>
        </p:nvGrpSpPr>
        <p:grpSpPr>
          <a:xfrm>
            <a:off x="421160" y="460533"/>
            <a:ext cx="2736410" cy="4222433"/>
            <a:chOff x="2112475" y="238125"/>
            <a:chExt cx="3395050" cy="5238750"/>
          </a:xfrm>
        </p:grpSpPr>
        <p:sp>
          <p:nvSpPr>
            <p:cNvPr id="10" name="Google Shape;283;p34">
              <a:extLst>
                <a:ext uri="{FF2B5EF4-FFF2-40B4-BE49-F238E27FC236}">
                  <a16:creationId xmlns:a16="http://schemas.microsoft.com/office/drawing/2014/main" id="{1D1972FC-BCAB-4D62-9C6F-236449936078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4;p34">
              <a:extLst>
                <a:ext uri="{FF2B5EF4-FFF2-40B4-BE49-F238E27FC236}">
                  <a16:creationId xmlns:a16="http://schemas.microsoft.com/office/drawing/2014/main" id="{D2C19A83-5981-4D4C-AB80-73CC5BA5ED46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5;p34">
              <a:extLst>
                <a:ext uri="{FF2B5EF4-FFF2-40B4-BE49-F238E27FC236}">
                  <a16:creationId xmlns:a16="http://schemas.microsoft.com/office/drawing/2014/main" id="{15EBF45F-67C1-4993-89A0-6AE5220ED481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6;p34">
              <a:extLst>
                <a:ext uri="{FF2B5EF4-FFF2-40B4-BE49-F238E27FC236}">
                  <a16:creationId xmlns:a16="http://schemas.microsoft.com/office/drawing/2014/main" id="{B781953F-2ED8-4A76-A426-3604D6749F98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4700AC-1C8D-47B8-99AE-579CE3A9E5EF}"/>
              </a:ext>
            </a:extLst>
          </p:cNvPr>
          <p:cNvSpPr txBox="1"/>
          <p:nvPr/>
        </p:nvSpPr>
        <p:spPr>
          <a:xfrm>
            <a:off x="5964710" y="1154266"/>
            <a:ext cx="22953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Rama interdisciplinaria de la ingeniería que permite estudiar y comprender la realidad, con el propósito de implementar u optimizar sistemas complejos. Puede también verse como la aplicación tecnológica de la teoría de sistemas a los esfuerzos de la ingeniería, adoptando en todo este trabajo el paradigma sistémico.</a:t>
            </a:r>
            <a:endParaRPr lang="es-MX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B948BB8-3EE1-490C-9D73-EBD91B19F6A1}"/>
              </a:ext>
            </a:extLst>
          </p:cNvPr>
          <p:cNvSpPr txBox="1"/>
          <p:nvPr/>
        </p:nvSpPr>
        <p:spPr>
          <a:xfrm>
            <a:off x="563526" y="967563"/>
            <a:ext cx="24454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Rama de la ingeniería que aplica los fundamentos de la ciencia de la computación, la ingeniería electrónica, la ingeniería de software y la ingeniería de telecomunicaciones, para el desarrollo de soluciones integrales de cómputo y comunicaciones, capaces de procesar información de manera automática. 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3846E-F980-4A34-8C6A-BE46B820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226" y="2143049"/>
            <a:ext cx="3753292" cy="857400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VS</a:t>
            </a:r>
            <a:br>
              <a:rPr lang="es-MX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MX" sz="2000" dirty="0">
                <a:solidFill>
                  <a:schemeClr val="bg1">
                    <a:lumMod val="85000"/>
                  </a:schemeClr>
                </a:solidFill>
              </a:rPr>
              <a:t>CAMPO LABORAL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5CFFB0-0E5C-48F6-833F-EAB6F6F466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grpSp>
        <p:nvGrpSpPr>
          <p:cNvPr id="4" name="Google Shape;282;p34">
            <a:extLst>
              <a:ext uri="{FF2B5EF4-FFF2-40B4-BE49-F238E27FC236}">
                <a16:creationId xmlns:a16="http://schemas.microsoft.com/office/drawing/2014/main" id="{F3F865A5-F320-4E9E-89D9-72581EBEB911}"/>
              </a:ext>
            </a:extLst>
          </p:cNvPr>
          <p:cNvGrpSpPr/>
          <p:nvPr/>
        </p:nvGrpSpPr>
        <p:grpSpPr>
          <a:xfrm>
            <a:off x="5744174" y="527418"/>
            <a:ext cx="2736410" cy="4222433"/>
            <a:chOff x="2112475" y="238125"/>
            <a:chExt cx="3395050" cy="5238750"/>
          </a:xfrm>
        </p:grpSpPr>
        <p:sp>
          <p:nvSpPr>
            <p:cNvPr id="5" name="Google Shape;283;p34">
              <a:extLst>
                <a:ext uri="{FF2B5EF4-FFF2-40B4-BE49-F238E27FC236}">
                  <a16:creationId xmlns:a16="http://schemas.microsoft.com/office/drawing/2014/main" id="{EF812A26-E04A-4DFA-858E-9323967E9FA1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4;p34">
              <a:extLst>
                <a:ext uri="{FF2B5EF4-FFF2-40B4-BE49-F238E27FC236}">
                  <a16:creationId xmlns:a16="http://schemas.microsoft.com/office/drawing/2014/main" id="{1BEDABAC-8E08-4AC7-93C0-819DBE5CBBA2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5;p34">
              <a:extLst>
                <a:ext uri="{FF2B5EF4-FFF2-40B4-BE49-F238E27FC236}">
                  <a16:creationId xmlns:a16="http://schemas.microsoft.com/office/drawing/2014/main" id="{D190A46D-EC8A-4A9E-94C0-F433C5DB3690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6;p34">
              <a:extLst>
                <a:ext uri="{FF2B5EF4-FFF2-40B4-BE49-F238E27FC236}">
                  <a16:creationId xmlns:a16="http://schemas.microsoft.com/office/drawing/2014/main" id="{8C2D55BA-797F-430B-98F6-B1F396BF19A3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82;p34">
            <a:extLst>
              <a:ext uri="{FF2B5EF4-FFF2-40B4-BE49-F238E27FC236}">
                <a16:creationId xmlns:a16="http://schemas.microsoft.com/office/drawing/2014/main" id="{2382DA61-2F43-432E-A31B-EE3A9D2817EF}"/>
              </a:ext>
            </a:extLst>
          </p:cNvPr>
          <p:cNvGrpSpPr/>
          <p:nvPr/>
        </p:nvGrpSpPr>
        <p:grpSpPr>
          <a:xfrm>
            <a:off x="421160" y="460533"/>
            <a:ext cx="2736410" cy="4222433"/>
            <a:chOff x="2112475" y="238125"/>
            <a:chExt cx="3395050" cy="5238750"/>
          </a:xfrm>
        </p:grpSpPr>
        <p:sp>
          <p:nvSpPr>
            <p:cNvPr id="10" name="Google Shape;283;p34">
              <a:extLst>
                <a:ext uri="{FF2B5EF4-FFF2-40B4-BE49-F238E27FC236}">
                  <a16:creationId xmlns:a16="http://schemas.microsoft.com/office/drawing/2014/main" id="{1D1972FC-BCAB-4D62-9C6F-236449936078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4;p34">
              <a:extLst>
                <a:ext uri="{FF2B5EF4-FFF2-40B4-BE49-F238E27FC236}">
                  <a16:creationId xmlns:a16="http://schemas.microsoft.com/office/drawing/2014/main" id="{D2C19A83-5981-4D4C-AB80-73CC5BA5ED46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5;p34">
              <a:extLst>
                <a:ext uri="{FF2B5EF4-FFF2-40B4-BE49-F238E27FC236}">
                  <a16:creationId xmlns:a16="http://schemas.microsoft.com/office/drawing/2014/main" id="{15EBF45F-67C1-4993-89A0-6AE5220ED481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6;p34">
              <a:extLst>
                <a:ext uri="{FF2B5EF4-FFF2-40B4-BE49-F238E27FC236}">
                  <a16:creationId xmlns:a16="http://schemas.microsoft.com/office/drawing/2014/main" id="{B781953F-2ED8-4A76-A426-3604D6749F98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94700AC-1C8D-47B8-99AE-579CE3A9E5EF}"/>
              </a:ext>
            </a:extLst>
          </p:cNvPr>
          <p:cNvSpPr txBox="1"/>
          <p:nvPr/>
        </p:nvSpPr>
        <p:spPr>
          <a:xfrm>
            <a:off x="5964710" y="1154266"/>
            <a:ext cx="2295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solidFill>
                  <a:schemeClr val="bg1">
                    <a:lumMod val="85000"/>
                  </a:schemeClr>
                </a:solidFill>
              </a:rPr>
              <a:t>Prestación de servicios</a:t>
            </a:r>
          </a:p>
          <a:p>
            <a:pPr algn="just"/>
            <a:r>
              <a:rPr lang="es-MX" sz="1600" dirty="0">
                <a:solidFill>
                  <a:schemeClr val="bg1">
                    <a:lumMod val="85000"/>
                  </a:schemeClr>
                </a:solidFill>
              </a:rPr>
              <a:t>Desarrollo de software </a:t>
            </a:r>
          </a:p>
          <a:p>
            <a:pPr algn="just"/>
            <a:r>
              <a:rPr lang="es-MX" sz="1600" dirty="0">
                <a:solidFill>
                  <a:schemeClr val="bg1">
                    <a:lumMod val="85000"/>
                  </a:schemeClr>
                </a:solidFill>
              </a:rPr>
              <a:t>Docencia</a:t>
            </a:r>
          </a:p>
          <a:p>
            <a:pPr algn="just"/>
            <a:r>
              <a:rPr lang="es-MX" sz="1600" dirty="0">
                <a:solidFill>
                  <a:schemeClr val="bg1">
                    <a:lumMod val="85000"/>
                  </a:schemeClr>
                </a:solidFill>
              </a:rPr>
              <a:t>Investigación</a:t>
            </a:r>
          </a:p>
          <a:p>
            <a:pPr algn="just"/>
            <a:endParaRPr lang="es-MX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B948BB8-3EE1-490C-9D73-EBD91B19F6A1}"/>
              </a:ext>
            </a:extLst>
          </p:cNvPr>
          <p:cNvSpPr txBox="1"/>
          <p:nvPr/>
        </p:nvSpPr>
        <p:spPr>
          <a:xfrm>
            <a:off x="563526" y="967563"/>
            <a:ext cx="24454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>
                <a:solidFill>
                  <a:schemeClr val="bg1">
                    <a:lumMod val="85000"/>
                  </a:schemeClr>
                </a:solidFill>
              </a:rPr>
              <a:t>Gestion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 de proyectos</a:t>
            </a:r>
          </a:p>
          <a:p>
            <a:pPr algn="just"/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Desarrollo de software de clase mundial seguro y de calidad.</a:t>
            </a:r>
          </a:p>
          <a:p>
            <a:pPr algn="just"/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Desarrollo de sistemas de software</a:t>
            </a:r>
          </a:p>
          <a:p>
            <a:pPr algn="just"/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Soporte de sistemas en producción</a:t>
            </a:r>
          </a:p>
          <a:p>
            <a:pPr algn="just"/>
            <a:r>
              <a:rPr lang="es-ES" dirty="0" err="1">
                <a:solidFill>
                  <a:schemeClr val="bg1">
                    <a:lumMod val="85000"/>
                  </a:schemeClr>
                </a:solidFill>
              </a:rPr>
              <a:t>Integracion</a:t>
            </a: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 de software-</a:t>
            </a:r>
            <a:r>
              <a:rPr lang="es-ES" dirty="0" err="1">
                <a:solidFill>
                  <a:schemeClr val="bg1">
                    <a:lumMod val="85000"/>
                  </a:schemeClr>
                </a:solidFill>
              </a:rPr>
              <a:t>hadware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41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3846E-F980-4A34-8C6A-BE46B820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226" y="2143049"/>
            <a:ext cx="3753292" cy="857400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>
                    <a:lumMod val="85000"/>
                  </a:schemeClr>
                </a:solidFill>
              </a:rPr>
              <a:t>VS</a:t>
            </a:r>
            <a:br>
              <a:rPr lang="es-MX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MX" sz="2000" dirty="0">
                <a:solidFill>
                  <a:schemeClr val="bg1">
                    <a:lumMod val="85000"/>
                  </a:schemeClr>
                </a:solidFill>
              </a:rPr>
              <a:t>DEMANDA</a:t>
            </a:r>
            <a:endParaRPr lang="es-MX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A5CFFB0-0E5C-48F6-833F-EAB6F6F466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grpSp>
        <p:nvGrpSpPr>
          <p:cNvPr id="4" name="Google Shape;282;p34">
            <a:extLst>
              <a:ext uri="{FF2B5EF4-FFF2-40B4-BE49-F238E27FC236}">
                <a16:creationId xmlns:a16="http://schemas.microsoft.com/office/drawing/2014/main" id="{F3F865A5-F320-4E9E-89D9-72581EBEB911}"/>
              </a:ext>
            </a:extLst>
          </p:cNvPr>
          <p:cNvGrpSpPr/>
          <p:nvPr/>
        </p:nvGrpSpPr>
        <p:grpSpPr>
          <a:xfrm>
            <a:off x="5744174" y="527418"/>
            <a:ext cx="2736410" cy="4222433"/>
            <a:chOff x="2112475" y="238125"/>
            <a:chExt cx="3395050" cy="5238750"/>
          </a:xfrm>
        </p:grpSpPr>
        <p:sp>
          <p:nvSpPr>
            <p:cNvPr id="5" name="Google Shape;283;p34">
              <a:extLst>
                <a:ext uri="{FF2B5EF4-FFF2-40B4-BE49-F238E27FC236}">
                  <a16:creationId xmlns:a16="http://schemas.microsoft.com/office/drawing/2014/main" id="{EF812A26-E04A-4DFA-858E-9323967E9FA1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4;p34">
              <a:extLst>
                <a:ext uri="{FF2B5EF4-FFF2-40B4-BE49-F238E27FC236}">
                  <a16:creationId xmlns:a16="http://schemas.microsoft.com/office/drawing/2014/main" id="{1BEDABAC-8E08-4AC7-93C0-819DBE5CBBA2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85;p34">
              <a:extLst>
                <a:ext uri="{FF2B5EF4-FFF2-40B4-BE49-F238E27FC236}">
                  <a16:creationId xmlns:a16="http://schemas.microsoft.com/office/drawing/2014/main" id="{D190A46D-EC8A-4A9E-94C0-F433C5DB3690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86;p34">
              <a:extLst>
                <a:ext uri="{FF2B5EF4-FFF2-40B4-BE49-F238E27FC236}">
                  <a16:creationId xmlns:a16="http://schemas.microsoft.com/office/drawing/2014/main" id="{8C2D55BA-797F-430B-98F6-B1F396BF19A3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82;p34">
            <a:extLst>
              <a:ext uri="{FF2B5EF4-FFF2-40B4-BE49-F238E27FC236}">
                <a16:creationId xmlns:a16="http://schemas.microsoft.com/office/drawing/2014/main" id="{2382DA61-2F43-432E-A31B-EE3A9D2817EF}"/>
              </a:ext>
            </a:extLst>
          </p:cNvPr>
          <p:cNvGrpSpPr/>
          <p:nvPr/>
        </p:nvGrpSpPr>
        <p:grpSpPr>
          <a:xfrm>
            <a:off x="421160" y="460533"/>
            <a:ext cx="2736410" cy="4222433"/>
            <a:chOff x="2112475" y="238125"/>
            <a:chExt cx="3395050" cy="5238750"/>
          </a:xfrm>
        </p:grpSpPr>
        <p:sp>
          <p:nvSpPr>
            <p:cNvPr id="10" name="Google Shape;283;p34">
              <a:extLst>
                <a:ext uri="{FF2B5EF4-FFF2-40B4-BE49-F238E27FC236}">
                  <a16:creationId xmlns:a16="http://schemas.microsoft.com/office/drawing/2014/main" id="{1D1972FC-BCAB-4D62-9C6F-236449936078}"/>
                </a:ext>
              </a:extLst>
            </p:cNvPr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4;p34">
              <a:extLst>
                <a:ext uri="{FF2B5EF4-FFF2-40B4-BE49-F238E27FC236}">
                  <a16:creationId xmlns:a16="http://schemas.microsoft.com/office/drawing/2014/main" id="{D2C19A83-5981-4D4C-AB80-73CC5BA5ED46}"/>
                </a:ext>
              </a:extLst>
            </p:cNvPr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85;p34">
              <a:extLst>
                <a:ext uri="{FF2B5EF4-FFF2-40B4-BE49-F238E27FC236}">
                  <a16:creationId xmlns:a16="http://schemas.microsoft.com/office/drawing/2014/main" id="{15EBF45F-67C1-4993-89A0-6AE5220ED481}"/>
                </a:ext>
              </a:extLst>
            </p:cNvPr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6;p34">
              <a:extLst>
                <a:ext uri="{FF2B5EF4-FFF2-40B4-BE49-F238E27FC236}">
                  <a16:creationId xmlns:a16="http://schemas.microsoft.com/office/drawing/2014/main" id="{B781953F-2ED8-4A76-A426-3604D6749F98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B948BB8-3EE1-490C-9D73-EBD91B19F6A1}"/>
              </a:ext>
            </a:extLst>
          </p:cNvPr>
          <p:cNvSpPr txBox="1"/>
          <p:nvPr/>
        </p:nvSpPr>
        <p:spPr>
          <a:xfrm>
            <a:off x="566621" y="1136397"/>
            <a:ext cx="24454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>
                    <a:lumMod val="85000"/>
                  </a:schemeClr>
                </a:solidFill>
              </a:rPr>
              <a:t>ASPIRANTES</a:t>
            </a:r>
          </a:p>
          <a:p>
            <a:pPr algn="ctr"/>
            <a:r>
              <a:rPr lang="es-ES" sz="3200" b="1" dirty="0">
                <a:solidFill>
                  <a:schemeClr val="bg1">
                    <a:lumMod val="85000"/>
                  </a:schemeClr>
                </a:solidFill>
              </a:rPr>
              <a:t>5,597</a:t>
            </a:r>
          </a:p>
          <a:p>
            <a:pPr algn="ctr"/>
            <a:r>
              <a:rPr lang="es-ES" sz="1600" b="1" dirty="0">
                <a:solidFill>
                  <a:schemeClr val="bg1">
                    <a:lumMod val="85000"/>
                  </a:schemeClr>
                </a:solidFill>
              </a:rPr>
              <a:t>INGRESADOS</a:t>
            </a:r>
          </a:p>
          <a:p>
            <a:pPr algn="ctr"/>
            <a:r>
              <a:rPr lang="es-ES" sz="2400" b="1" dirty="0">
                <a:solidFill>
                  <a:schemeClr val="bg1">
                    <a:lumMod val="85000"/>
                  </a:schemeClr>
                </a:solidFill>
              </a:rPr>
              <a:t>1 DE CADA 8</a:t>
            </a:r>
          </a:p>
          <a:p>
            <a:pPr algn="ctr"/>
            <a:r>
              <a:rPr lang="es-ES" sz="1800" b="1" dirty="0">
                <a:solidFill>
                  <a:schemeClr val="bg1">
                    <a:lumMod val="85000"/>
                  </a:schemeClr>
                </a:solidFill>
              </a:rPr>
              <a:t>19% MUJERES</a:t>
            </a:r>
          </a:p>
          <a:p>
            <a:pPr algn="ctr"/>
            <a:r>
              <a:rPr lang="es-ES" sz="1800" b="1" dirty="0">
                <a:solidFill>
                  <a:schemeClr val="bg1">
                    <a:lumMod val="85000"/>
                  </a:schemeClr>
                </a:solidFill>
              </a:rPr>
              <a:t>81%HOMBRES</a:t>
            </a:r>
            <a:endParaRPr lang="es-MX" sz="18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52373A4-7481-4967-89FE-348EED0D7BD8}"/>
              </a:ext>
            </a:extLst>
          </p:cNvPr>
          <p:cNvSpPr txBox="1">
            <a:spLocks/>
          </p:cNvSpPr>
          <p:nvPr/>
        </p:nvSpPr>
        <p:spPr>
          <a:xfrm>
            <a:off x="2619109" y="3721362"/>
            <a:ext cx="375329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s-MX" sz="2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(UNAM 2015-2016)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A6BD7FD-A712-4253-894A-B96F1CEDDE89}"/>
              </a:ext>
            </a:extLst>
          </p:cNvPr>
          <p:cNvSpPr txBox="1"/>
          <p:nvPr/>
        </p:nvSpPr>
        <p:spPr>
          <a:xfrm>
            <a:off x="5850363" y="1256384"/>
            <a:ext cx="24454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>
                    <a:lumMod val="85000"/>
                  </a:schemeClr>
                </a:solidFill>
              </a:rPr>
              <a:t>ASPIRANTES</a:t>
            </a:r>
          </a:p>
          <a:p>
            <a:pPr algn="ctr"/>
            <a:r>
              <a:rPr lang="es-ES" sz="3200" b="1" dirty="0">
                <a:solidFill>
                  <a:schemeClr val="bg1">
                    <a:lumMod val="85000"/>
                  </a:schemeClr>
                </a:solidFill>
              </a:rPr>
              <a:t>955</a:t>
            </a:r>
          </a:p>
          <a:p>
            <a:pPr algn="ctr"/>
            <a:r>
              <a:rPr lang="es-ES" sz="1600" b="1" dirty="0">
                <a:solidFill>
                  <a:schemeClr val="bg1">
                    <a:lumMod val="85000"/>
                  </a:schemeClr>
                </a:solidFill>
              </a:rPr>
              <a:t>INGRESADOS</a:t>
            </a:r>
          </a:p>
          <a:p>
            <a:pPr algn="ctr"/>
            <a:r>
              <a:rPr lang="es-ES" sz="2400" b="1" dirty="0">
                <a:solidFill>
                  <a:schemeClr val="bg1">
                    <a:lumMod val="85000"/>
                  </a:schemeClr>
                </a:solidFill>
              </a:rPr>
              <a:t>1 DE CADA 5</a:t>
            </a:r>
          </a:p>
          <a:p>
            <a:pPr algn="ctr"/>
            <a:r>
              <a:rPr lang="es-ES" sz="1800" b="1" dirty="0">
                <a:solidFill>
                  <a:schemeClr val="bg1">
                    <a:lumMod val="85000"/>
                  </a:schemeClr>
                </a:solidFill>
              </a:rPr>
              <a:t>16% MUJERES</a:t>
            </a:r>
          </a:p>
          <a:p>
            <a:pPr algn="ctr"/>
            <a:r>
              <a:rPr lang="es-ES" sz="1800" b="1" dirty="0">
                <a:solidFill>
                  <a:schemeClr val="bg1">
                    <a:lumMod val="85000"/>
                  </a:schemeClr>
                </a:solidFill>
              </a:rPr>
              <a:t>84%HOMBRES</a:t>
            </a:r>
            <a:endParaRPr lang="es-MX" sz="18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792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29608" y="691528"/>
            <a:ext cx="458263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5.NO ESTUDIES INGENIERIA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29608" y="1548928"/>
            <a:ext cx="31014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1800" dirty="0"/>
              <a:t>Si eres </a:t>
            </a:r>
            <a:r>
              <a:rPr lang="es-MX" sz="1800" dirty="0" err="1"/>
              <a:t>asi</a:t>
            </a:r>
            <a:r>
              <a:rPr lang="es-MX" sz="1800" dirty="0"/>
              <a:t>:</a:t>
            </a:r>
            <a:endParaRPr sz="1800" dirty="0"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0CD1715-8C7E-4D62-8415-57F89FFF59EE}"/>
              </a:ext>
            </a:extLst>
          </p:cNvPr>
          <p:cNvSpPr txBox="1"/>
          <p:nvPr/>
        </p:nvSpPr>
        <p:spPr>
          <a:xfrm>
            <a:off x="244548" y="2003224"/>
            <a:ext cx="35831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MX" dirty="0"/>
              <a:t>No te gusten las matemáticas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MX" dirty="0"/>
              <a:t>Si solo quieres ganar dinero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MX" dirty="0"/>
              <a:t>Si no te gusta estudiar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MX" dirty="0"/>
              <a:t>Si no estas dispuesto a emigrar</a:t>
            </a:r>
          </a:p>
          <a:p>
            <a:endParaRPr lang="es-MX" dirty="0"/>
          </a:p>
          <a:p>
            <a:endParaRPr lang="es-MX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511426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buNone/>
            </a:pPr>
            <a:r>
              <a:rPr lang="es-ES" sz="1800" dirty="0">
                <a:solidFill>
                  <a:srgbClr val="FFFFFF"/>
                </a:solidFill>
              </a:rPr>
              <a:t>Ha demostrado que puede dar valor agregado a los bienes y servicios de una organización, porque permite transformarlos o mejorar la coordinación de las actividades relacionadas con el proceso de generación de estos.</a:t>
            </a:r>
          </a:p>
          <a:p>
            <a:pPr marL="0" lvl="0" indent="0" algn="just">
              <a:buNone/>
            </a:pPr>
            <a:endParaRPr lang="es-ES" sz="1800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457200" y="1577575"/>
            <a:ext cx="625194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6.VENTAJAS DE LA INFORMÁTICA EN UNA ORGANIZACION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F588A3D-EEEC-4639-ACD4-1CD662FE0D91}"/>
              </a:ext>
            </a:extLst>
          </p:cNvPr>
          <p:cNvSpPr/>
          <p:nvPr/>
        </p:nvSpPr>
        <p:spPr>
          <a:xfrm>
            <a:off x="233916" y="569515"/>
            <a:ext cx="6634716" cy="3607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tx2">
                    <a:lumMod val="10000"/>
                  </a:schemeClr>
                </a:solidFill>
              </a:rPr>
              <a:t>Puede ayudar a transformar la manera en que una organización compite, afectando las fuerzas que controlan la competencia en una industria. Gracias a la informática, algunas organizaciones han podido crear barreras de entradas, reducir la amenaza de productos o servicios sustitutos, aumentar su poder de proveedores o de compradores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s-ES" dirty="0">
              <a:solidFill>
                <a:schemeClr val="tx2">
                  <a:lumMod val="10000"/>
                </a:schemeClr>
              </a:solidFill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tx2">
                    <a:lumMod val="10000"/>
                  </a:schemeClr>
                </a:solidFill>
              </a:rPr>
              <a:t>Reinventa la manera en la que una organización opera</a:t>
            </a:r>
          </a:p>
          <a:p>
            <a:pPr lvl="3" algn="just">
              <a:lnSpc>
                <a:spcPct val="150000"/>
              </a:lnSpc>
            </a:pPr>
            <a:r>
              <a:rPr lang="es-ES" dirty="0">
                <a:solidFill>
                  <a:schemeClr val="tx2">
                    <a:lumMod val="10000"/>
                  </a:schemeClr>
                </a:solidFill>
              </a:rPr>
              <a:t>	Las bases de datos compartidas que permiten tener información 	accesible en diferentes puntos en forma simultanea</a:t>
            </a:r>
          </a:p>
          <a:p>
            <a:pPr lvl="2" algn="just">
              <a:lnSpc>
                <a:spcPct val="150000"/>
              </a:lnSpc>
            </a:pPr>
            <a:r>
              <a:rPr lang="es-ES" dirty="0">
                <a:solidFill>
                  <a:schemeClr val="tx2">
                    <a:lumMod val="10000"/>
                  </a:schemeClr>
                </a:solidFill>
              </a:rPr>
              <a:t>	Sistemas expertos para presentar y utilizar conocimientos</a:t>
            </a:r>
          </a:p>
          <a:p>
            <a:pPr lvl="0" algn="just">
              <a:lnSpc>
                <a:spcPct val="150000"/>
              </a:lnSpc>
            </a:pPr>
            <a:r>
              <a:rPr lang="es-ES" dirty="0">
                <a:solidFill>
                  <a:schemeClr val="tx2">
                    <a:lumMod val="10000"/>
                  </a:schemeClr>
                </a:solidFill>
              </a:rPr>
              <a:t>	Redes para intercambiar información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/>
          <p:nvPr/>
        </p:nvSpPr>
        <p:spPr>
          <a:xfrm>
            <a:off x="1042550" y="1121375"/>
            <a:ext cx="7795974" cy="371417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38132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CAMPOS DE APLICACION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8" name="Google Shape;198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82FDEA5-D872-4B1F-944E-E8663753D58B}"/>
              </a:ext>
            </a:extLst>
          </p:cNvPr>
          <p:cNvSpPr/>
          <p:nvPr/>
        </p:nvSpPr>
        <p:spPr>
          <a:xfrm>
            <a:off x="457200" y="1531910"/>
            <a:ext cx="2613216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En el área Administrativa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Toma de </a:t>
            </a:r>
            <a:r>
              <a:rPr lang="es-MX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desiciones</a:t>
            </a:r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Educacion</a:t>
            </a:r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Navegacion</a:t>
            </a:r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Aeronautica</a:t>
            </a:r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Ciencia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Industria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Vigilancia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ü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Medicina</a:t>
            </a:r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Abrir llave 2">
            <a:extLst>
              <a:ext uri="{FF2B5EF4-FFF2-40B4-BE49-F238E27FC236}">
                <a16:creationId xmlns:a16="http://schemas.microsoft.com/office/drawing/2014/main" id="{6704A198-23EF-4730-847E-CA5E797B6F95}"/>
              </a:ext>
            </a:extLst>
          </p:cNvPr>
          <p:cNvSpPr/>
          <p:nvPr/>
        </p:nvSpPr>
        <p:spPr>
          <a:xfrm>
            <a:off x="3005347" y="936620"/>
            <a:ext cx="197292" cy="163513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F8178F2-70F4-49DB-A040-FD234326FABA}"/>
              </a:ext>
            </a:extLst>
          </p:cNvPr>
          <p:cNvSpPr/>
          <p:nvPr/>
        </p:nvSpPr>
        <p:spPr>
          <a:xfrm>
            <a:off x="3332563" y="106337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ES" dirty="0">
                <a:latin typeface="Arial" panose="020B0604020202020204" pitchFamily="34" charset="0"/>
              </a:rPr>
              <a:t>Mercadeo </a:t>
            </a:r>
          </a:p>
          <a:p>
            <a:pPr algn="just"/>
            <a:r>
              <a:rPr lang="es-ES" dirty="0">
                <a:latin typeface="Arial" panose="020B0604020202020204" pitchFamily="34" charset="0"/>
              </a:rPr>
              <a:t>Finanzas </a:t>
            </a:r>
          </a:p>
          <a:p>
            <a:pPr algn="just"/>
            <a:r>
              <a:rPr lang="es-ES" dirty="0">
                <a:latin typeface="Arial" panose="020B0604020202020204" pitchFamily="34" charset="0"/>
              </a:rPr>
              <a:t>Contabilidad </a:t>
            </a:r>
            <a:endParaRPr lang="es-ES" dirty="0"/>
          </a:p>
          <a:p>
            <a:pPr algn="just"/>
            <a:r>
              <a:rPr lang="es-ES" dirty="0">
                <a:latin typeface="Arial" panose="020B0604020202020204" pitchFamily="34" charset="0"/>
              </a:rPr>
              <a:t>Producción </a:t>
            </a:r>
          </a:p>
          <a:p>
            <a:pPr algn="just"/>
            <a:r>
              <a:rPr lang="es-ES" dirty="0">
                <a:latin typeface="Arial" panose="020B0604020202020204" pitchFamily="34" charset="0"/>
              </a:rPr>
              <a:t>Presupuesto Recursos Humanos </a:t>
            </a:r>
          </a:p>
          <a:p>
            <a:pPr algn="just"/>
            <a:r>
              <a:rPr lang="es-ES" dirty="0">
                <a:latin typeface="Arial" panose="020B0604020202020204" pitchFamily="34" charset="0"/>
              </a:rPr>
              <a:t>Alta gerencia. </a:t>
            </a:r>
            <a:endParaRPr lang="es-ES" dirty="0">
              <a:effectLst/>
            </a:endParaRPr>
          </a:p>
        </p:txBody>
      </p:sp>
      <p:pic>
        <p:nvPicPr>
          <p:cNvPr id="16" name="Google Shape;328;p39">
            <a:extLst>
              <a:ext uri="{FF2B5EF4-FFF2-40B4-BE49-F238E27FC236}">
                <a16:creationId xmlns:a16="http://schemas.microsoft.com/office/drawing/2014/main" id="{237ADBEA-E0A9-42CA-97CB-94691579F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737" y="2835502"/>
            <a:ext cx="3106853" cy="1750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82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CONTENIDO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57200" y="1188150"/>
            <a:ext cx="5188688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es-MX" dirty="0"/>
              <a:t>Informática</a:t>
            </a:r>
          </a:p>
          <a:p>
            <a:pPr marL="914400" lvl="2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s-MX" dirty="0"/>
              <a:t>¿</a:t>
            </a:r>
            <a:r>
              <a:rPr lang="es-MX" b="1" dirty="0"/>
              <a:t>Qué es </a:t>
            </a:r>
            <a:r>
              <a:rPr lang="es-MX" dirty="0"/>
              <a:t>Ingeniería informática e Ingeniero informático?</a:t>
            </a:r>
          </a:p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es-MX" b="1" dirty="0"/>
              <a:t>Competencias</a:t>
            </a:r>
            <a:r>
              <a:rPr lang="es-MX" dirty="0"/>
              <a:t> del ingeniero informático</a:t>
            </a:r>
          </a:p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es-MX" b="1" dirty="0"/>
              <a:t>Retos actuales </a:t>
            </a:r>
            <a:r>
              <a:rPr lang="es-MX" dirty="0"/>
              <a:t>del ingeniero informático</a:t>
            </a:r>
          </a:p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es-MX" dirty="0"/>
              <a:t>Diferencia entre ingeniera informática y Ingeniera en sistemas computacionales</a:t>
            </a:r>
          </a:p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es-MX" dirty="0"/>
              <a:t>¡No estudies ingeniería!</a:t>
            </a:r>
          </a:p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es-MX" dirty="0"/>
              <a:t>Ventajas de la informática en una organización</a:t>
            </a:r>
          </a:p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es-MX" dirty="0"/>
              <a:t>Campos de aplicación</a:t>
            </a:r>
          </a:p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arenR"/>
            </a:pPr>
            <a:r>
              <a:rPr lang="es-MX" b="1" dirty="0"/>
              <a:t>100 Motivos </a:t>
            </a:r>
            <a:r>
              <a:rPr lang="es-MX" dirty="0"/>
              <a:t>por la cual ser ingeniero informático</a:t>
            </a:r>
          </a:p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arenR"/>
            </a:pPr>
            <a:endParaRPr lang="es-MX" dirty="0"/>
          </a:p>
          <a:p>
            <a:pPr marL="342900" indent="-342900">
              <a:buClr>
                <a:schemeClr val="dk1"/>
              </a:buClr>
              <a:buSzPts val="1100"/>
              <a:buFont typeface="+mj-lt"/>
              <a:buAutoNum type="arabicParenR"/>
            </a:pPr>
            <a:endParaRPr lang="es-MX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s-MX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s-MX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s-MX" dirty="0"/>
          </a:p>
          <a:p>
            <a:pPr marL="800100" lvl="1" indent="-342900">
              <a:spcBef>
                <a:spcPts val="600"/>
              </a:spcBef>
              <a:buClr>
                <a:schemeClr val="dk1"/>
              </a:buClr>
              <a:buSzPts val="1100"/>
              <a:buFont typeface="+mj-lt"/>
              <a:buAutoNum type="arabicParenR"/>
            </a:pPr>
            <a:endParaRPr dirty="0">
              <a:solidFill>
                <a:srgbClr val="65617D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0618A3-514E-474D-817F-61BE16864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" t="47835" r="-780" b="-1842"/>
          <a:stretch/>
        </p:blipFill>
        <p:spPr>
          <a:xfrm rot="16200000">
            <a:off x="6407235" y="897758"/>
            <a:ext cx="4146697" cy="22328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57200" y="739375"/>
            <a:ext cx="7432158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>
                <a:solidFill>
                  <a:schemeClr val="accent1">
                    <a:lumMod val="75000"/>
                  </a:schemeClr>
                </a:solidFill>
              </a:rPr>
              <a:t>MOTIVO 1: “SUPERPODERES”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57200" y="1733549"/>
            <a:ext cx="4912242" cy="277465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just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s-MX" sz="1800" dirty="0"/>
              <a:t>Saber programar es lo mas parecido a tener super poderes</a:t>
            </a:r>
          </a:p>
          <a:p>
            <a:pPr marL="457200" lvl="0" indent="-368300" algn="just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s-MX" sz="1800" dirty="0"/>
              <a:t>Programar te permite transformar el entorno que nos rodea</a:t>
            </a:r>
          </a:p>
          <a:p>
            <a:pPr marL="457200" lvl="0" indent="-368300" algn="just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s-MX" sz="1800" dirty="0"/>
              <a:t>“Un gran poder conlleva una gran responsabilidad” si la programación es tu superpoder lo mejor será que lo uses para mejorar el mundo.</a:t>
            </a:r>
            <a:endParaRPr sz="1800"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21</a:t>
            </a:fld>
            <a:endParaRPr lang="en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294967295"/>
          </p:nvPr>
        </p:nvSpPr>
        <p:spPr>
          <a:xfrm>
            <a:off x="0" y="1466850"/>
            <a:ext cx="4976813" cy="29448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just"/>
            <a:r>
              <a:rPr lang="es-MX" dirty="0"/>
              <a:t>No eres el único</a:t>
            </a:r>
          </a:p>
          <a:p>
            <a:pPr marL="342900" indent="-342900" algn="just"/>
            <a:r>
              <a:rPr lang="es-MX" dirty="0"/>
              <a:t>Hay muchas personas dispuestas a compartir código, herramientas, opiniones, criticas, es decir, compartir su conocimiento.</a:t>
            </a:r>
          </a:p>
          <a:p>
            <a:pPr marL="342900" indent="-342900" algn="just"/>
            <a:r>
              <a:rPr lang="es-MX" dirty="0"/>
              <a:t>Llevemos el internet en el ADN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0"/>
          <p:cNvSpPr/>
          <p:nvPr/>
        </p:nvSpPr>
        <p:spPr>
          <a:xfrm>
            <a:off x="7282278" y="3011993"/>
            <a:ext cx="339869" cy="3245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20"/>
          <p:cNvGrpSpPr/>
          <p:nvPr/>
        </p:nvGrpSpPr>
        <p:grpSpPr>
          <a:xfrm>
            <a:off x="6860474" y="1189660"/>
            <a:ext cx="1456028" cy="1456403"/>
            <a:chOff x="6654650" y="3665275"/>
            <a:chExt cx="409100" cy="409125"/>
          </a:xfrm>
        </p:grpSpPr>
        <p:sp>
          <p:nvSpPr>
            <p:cNvPr id="109" name="Google Shape;109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20"/>
          <p:cNvGrpSpPr/>
          <p:nvPr/>
        </p:nvGrpSpPr>
        <p:grpSpPr>
          <a:xfrm rot="1056949">
            <a:off x="5457333" y="2334562"/>
            <a:ext cx="961941" cy="962053"/>
            <a:chOff x="570875" y="4322250"/>
            <a:chExt cx="443300" cy="443325"/>
          </a:xfrm>
        </p:grpSpPr>
        <p:sp>
          <p:nvSpPr>
            <p:cNvPr id="112" name="Google Shape;112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20"/>
          <p:cNvSpPr/>
          <p:nvPr/>
        </p:nvSpPr>
        <p:spPr>
          <a:xfrm rot="2466722">
            <a:off x="5565166" y="1471935"/>
            <a:ext cx="472204" cy="450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 rot="-1609319">
            <a:off x="6255742" y="1755624"/>
            <a:ext cx="339819" cy="3244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 rot="2926198">
            <a:off x="8316146" y="2012664"/>
            <a:ext cx="254474" cy="2429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7257139" y="384869"/>
            <a:ext cx="229255" cy="2189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8;p19">
            <a:extLst>
              <a:ext uri="{FF2B5EF4-FFF2-40B4-BE49-F238E27FC236}">
                <a16:creationId xmlns:a16="http://schemas.microsoft.com/office/drawing/2014/main" id="{9F363EC5-1312-4954-B4C0-0F7B6DAC8C84}"/>
              </a:ext>
            </a:extLst>
          </p:cNvPr>
          <p:cNvSpPr txBox="1">
            <a:spLocks/>
          </p:cNvSpPr>
          <p:nvPr/>
        </p:nvSpPr>
        <p:spPr>
          <a:xfrm>
            <a:off x="435935" y="439736"/>
            <a:ext cx="7432158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4000" b="1" dirty="0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MOTIVO 10: “COMUNIDAD”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EE6005-2FCE-4C95-836B-398547F83F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3" name="Mi película">
            <a:hlinkClick r:id="" action="ppaction://media"/>
            <a:extLst>
              <a:ext uri="{FF2B5EF4-FFF2-40B4-BE49-F238E27FC236}">
                <a16:creationId xmlns:a16="http://schemas.microsoft.com/office/drawing/2014/main" id="{0A400699-3AC5-48FA-90DB-D7099B1DB3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3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98;p19">
            <a:extLst>
              <a:ext uri="{FF2B5EF4-FFF2-40B4-BE49-F238E27FC236}">
                <a16:creationId xmlns:a16="http://schemas.microsoft.com/office/drawing/2014/main" id="{8FFA5D9F-1879-4DDE-962B-AEA719E216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502315"/>
            <a:ext cx="7517219" cy="8572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MX" sz="4000" b="1" dirty="0">
                <a:solidFill>
                  <a:schemeClr val="accent1">
                    <a:lumMod val="75000"/>
                  </a:schemeClr>
                </a:solidFill>
                <a:latin typeface="Poppins" panose="020B0604020202020204" charset="0"/>
                <a:cs typeface="Poppins" panose="020B0604020202020204" charset="0"/>
              </a:rPr>
              <a:t>MOTIVO 011: “ABSTRACION”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82D4D3-5914-4F10-8DB4-9CA1D483D2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CAC1C7-CAEC-4D80-B9AC-2037F9B08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2868" r="-10465" b="47907"/>
          <a:stretch/>
        </p:blipFill>
        <p:spPr>
          <a:xfrm>
            <a:off x="1325998" y="1359565"/>
            <a:ext cx="7703286" cy="318379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22E323A-BC19-488D-AAE7-C2E86DBAF5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sp>
        <p:nvSpPr>
          <p:cNvPr id="6" name="Google Shape;149;p24">
            <a:extLst>
              <a:ext uri="{FF2B5EF4-FFF2-40B4-BE49-F238E27FC236}">
                <a16:creationId xmlns:a16="http://schemas.microsoft.com/office/drawing/2014/main" id="{A1776641-5A02-4148-A6B8-34D47339F3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568" y="615507"/>
            <a:ext cx="6300300" cy="27670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Muli Light" panose="020B0604020202020204" charset="0"/>
              <a:buChar char="•"/>
            </a:pPr>
            <a:r>
              <a:rPr lang="es-MX" sz="2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Ideas que se pueden materializar</a:t>
            </a:r>
          </a:p>
          <a:p>
            <a:pPr marL="342900" indent="-342900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Muli Light" panose="020B0604020202020204" charset="0"/>
              <a:buChar char="•"/>
            </a:pPr>
            <a:r>
              <a:rPr lang="es-MX" sz="2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Este campo de la ingeniería es abstracta</a:t>
            </a:r>
          </a:p>
          <a:p>
            <a:pPr marL="342900" indent="-342900">
              <a:spcBef>
                <a:spcPts val="0"/>
              </a:spcBef>
              <a:buClr>
                <a:schemeClr val="accent1">
                  <a:lumMod val="75000"/>
                </a:schemeClr>
              </a:buClr>
              <a:buFont typeface="Muli Light" panose="020B0604020202020204" charset="0"/>
              <a:buChar char="•"/>
            </a:pPr>
            <a:r>
              <a:rPr lang="es-MX" sz="2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 ingenieros informar ticos tienen una necesidad de entender la abstracción</a:t>
            </a:r>
            <a:br>
              <a:rPr lang="es-MX" sz="20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8DC770-D7E0-48A7-BEB9-138C0DC30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705" b="61318"/>
          <a:stretch/>
        </p:blipFill>
        <p:spPr>
          <a:xfrm flipV="1">
            <a:off x="0" y="2874886"/>
            <a:ext cx="3518043" cy="22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11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457200" y="353059"/>
            <a:ext cx="7134447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MOTIVO 100: FUTURO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457200" y="1518800"/>
            <a:ext cx="5029200" cy="7778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dirty="0"/>
              <a:t>La informática es el presente y el futuro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s-MX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1" name="Google Shape;329;p39">
            <a:extLst>
              <a:ext uri="{FF2B5EF4-FFF2-40B4-BE49-F238E27FC236}">
                <a16:creationId xmlns:a16="http://schemas.microsoft.com/office/drawing/2014/main" id="{72CA1DF8-C5BB-472F-996B-ACBCC51F47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371" y="2094614"/>
            <a:ext cx="3745213" cy="253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dirty="0">
                <a:solidFill>
                  <a:schemeClr val="accent1">
                    <a:lumMod val="75000"/>
                  </a:schemeClr>
                </a:solidFill>
              </a:rPr>
              <a:t>Conceptos que se deben saber</a:t>
            </a:r>
            <a:endParaRPr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536943" y="1599251"/>
            <a:ext cx="7001541" cy="8675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8900" indent="0" algn="just">
              <a:buNone/>
            </a:pPr>
            <a:r>
              <a:rPr lang="es-ES" sz="1500" dirty="0"/>
              <a:t>La ingeniería es una profesión basada en el uso de los conocimientos científicos para transformar ideas en acciones que beneficien a la sociedad y al medio ambiente.</a:t>
            </a:r>
          </a:p>
          <a:p>
            <a:pPr marL="88900" indent="0" algn="just">
              <a:buNone/>
            </a:pPr>
            <a:endParaRPr lang="es-ES" sz="1500"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500" b="1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FE1DCBA-294B-4B76-BD0B-086590E811E4}"/>
              </a:ext>
            </a:extLst>
          </p:cNvPr>
          <p:cNvSpPr/>
          <p:nvPr/>
        </p:nvSpPr>
        <p:spPr>
          <a:xfrm>
            <a:off x="536943" y="271771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88900" indent="0" algn="just">
              <a:buNone/>
            </a:pPr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La ingeniería se basa en la aplicación del conocimiento científico a la solución de problemas reales.</a:t>
            </a:r>
          </a:p>
          <a:p>
            <a:pPr marL="88900" indent="0" algn="just">
              <a:buNone/>
            </a:pPr>
            <a:br>
              <a:rPr lang="es-ES" dirty="0"/>
            </a:br>
            <a:r>
              <a:rPr lang="es-ES" i="1" dirty="0"/>
              <a:t>Se le ha llamado un arte, porque requiere de capacidad creativa y de imaginación para concebir cosas que aún no existen… </a:t>
            </a:r>
            <a:r>
              <a:rPr lang="es-ES" b="1" i="1" dirty="0"/>
              <a:t>(La palabra Ingeniero proviene del latín in generare, que significa “crear”)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937488-382B-41F5-9EC6-F0DD48AD3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05" b="61318"/>
          <a:stretch/>
        </p:blipFill>
        <p:spPr>
          <a:xfrm rot="10800000" flipV="1">
            <a:off x="5625957" y="-1"/>
            <a:ext cx="3518043" cy="22990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4294967295"/>
          </p:nvPr>
        </p:nvSpPr>
        <p:spPr>
          <a:xfrm>
            <a:off x="696119" y="1072355"/>
            <a:ext cx="7751762" cy="3843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buNone/>
            </a:pPr>
            <a:r>
              <a:rPr lang="es-ES" sz="1600" dirty="0">
                <a:solidFill>
                  <a:schemeClr val="accent3">
                    <a:lumMod val="50000"/>
                  </a:schemeClr>
                </a:solidFill>
              </a:rPr>
              <a:t>Rama de la ingeniería que aplica</a:t>
            </a:r>
            <a:endParaRPr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Google Shape;79;p16">
            <a:extLst>
              <a:ext uri="{FF2B5EF4-FFF2-40B4-BE49-F238E27FC236}">
                <a16:creationId xmlns:a16="http://schemas.microsoft.com/office/drawing/2014/main" id="{42F69CB5-F68D-4F31-A931-8A44128D1709}"/>
              </a:ext>
            </a:extLst>
          </p:cNvPr>
          <p:cNvSpPr txBox="1">
            <a:spLocks/>
          </p:cNvSpPr>
          <p:nvPr/>
        </p:nvSpPr>
        <p:spPr>
          <a:xfrm>
            <a:off x="625600" y="36623"/>
            <a:ext cx="4791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4400" dirty="0">
                <a:solidFill>
                  <a:schemeClr val="accent1">
                    <a:lumMod val="75000"/>
                  </a:schemeClr>
                </a:solidFill>
              </a:rPr>
              <a:t>INFORMÁTICA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E7A6B07-9D12-4BC8-9901-0553BC4E8C23}"/>
              </a:ext>
            </a:extLst>
          </p:cNvPr>
          <p:cNvSpPr/>
          <p:nvPr/>
        </p:nvSpPr>
        <p:spPr>
          <a:xfrm>
            <a:off x="871240" y="1550368"/>
            <a:ext cx="1728741" cy="1586429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E82F22E-31CB-46F2-85BE-BF4CA6B82446}"/>
              </a:ext>
            </a:extLst>
          </p:cNvPr>
          <p:cNvSpPr/>
          <p:nvPr/>
        </p:nvSpPr>
        <p:spPr>
          <a:xfrm>
            <a:off x="1008951" y="1974250"/>
            <a:ext cx="15194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Fundamentos de la ciencia de la computación</a:t>
            </a:r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4110C8E-33C2-4054-96CD-900E1AFC5844}"/>
              </a:ext>
            </a:extLst>
          </p:cNvPr>
          <p:cNvSpPr/>
          <p:nvPr/>
        </p:nvSpPr>
        <p:spPr>
          <a:xfrm>
            <a:off x="3268597" y="2065041"/>
            <a:ext cx="1050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Ingeniería </a:t>
            </a:r>
          </a:p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electrónica</a:t>
            </a:r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E96DD45-AD0C-4D7D-8A81-C24E14AB3F2A}"/>
              </a:ext>
            </a:extLst>
          </p:cNvPr>
          <p:cNvSpPr/>
          <p:nvPr/>
        </p:nvSpPr>
        <p:spPr>
          <a:xfrm>
            <a:off x="5312053" y="2065041"/>
            <a:ext cx="11592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Ingeniería </a:t>
            </a:r>
          </a:p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de software </a:t>
            </a:r>
            <a:endParaRPr lang="es-MX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049CC3F-5F0E-406B-B8A1-0B7C0C40D0A1}"/>
              </a:ext>
            </a:extLst>
          </p:cNvPr>
          <p:cNvSpPr/>
          <p:nvPr/>
        </p:nvSpPr>
        <p:spPr>
          <a:xfrm>
            <a:off x="6891508" y="2048530"/>
            <a:ext cx="1757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Ingeniería de </a:t>
            </a:r>
          </a:p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telecomunicaciones</a:t>
            </a:r>
            <a:endParaRPr lang="es-MX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1705D13-51AB-4525-9E67-F94AA8C7F5CF}"/>
              </a:ext>
            </a:extLst>
          </p:cNvPr>
          <p:cNvSpPr/>
          <p:nvPr/>
        </p:nvSpPr>
        <p:spPr>
          <a:xfrm>
            <a:off x="2911601" y="1564959"/>
            <a:ext cx="1728741" cy="1586429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17E9DD4-774D-4785-B490-AD33BC0525EA}"/>
              </a:ext>
            </a:extLst>
          </p:cNvPr>
          <p:cNvSpPr/>
          <p:nvPr/>
        </p:nvSpPr>
        <p:spPr>
          <a:xfrm>
            <a:off x="4965468" y="1550366"/>
            <a:ext cx="1728741" cy="1586429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AEF77B7-5B2B-483B-8A7D-ACAD6DA5E959}"/>
              </a:ext>
            </a:extLst>
          </p:cNvPr>
          <p:cNvSpPr/>
          <p:nvPr/>
        </p:nvSpPr>
        <p:spPr>
          <a:xfrm>
            <a:off x="6817717" y="1550367"/>
            <a:ext cx="1728741" cy="1586429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555D3F-E548-4D72-ADD0-21DCCDC65110}"/>
              </a:ext>
            </a:extLst>
          </p:cNvPr>
          <p:cNvSpPr/>
          <p:nvPr/>
        </p:nvSpPr>
        <p:spPr>
          <a:xfrm>
            <a:off x="625600" y="3332481"/>
            <a:ext cx="78549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para el desarrollo de soluciones integrales de cómputo y comunicaciones, capaces de procesar información de manera automática</a:t>
            </a:r>
            <a:endParaRPr lang="es-MX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790CB51-67E0-44FB-AEAE-9AC14546F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05" b="61318"/>
          <a:stretch/>
        </p:blipFill>
        <p:spPr>
          <a:xfrm flipH="1" flipV="1">
            <a:off x="5487419" y="-1212207"/>
            <a:ext cx="3889674" cy="229903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643270" y="446568"/>
            <a:ext cx="7703288" cy="10801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/>
            <a:r>
              <a:rPr lang="es-ES" i="1" dirty="0">
                <a:solidFill>
                  <a:schemeClr val="accent3">
                    <a:lumMod val="50000"/>
                  </a:schemeClr>
                </a:solidFill>
              </a:rPr>
              <a:t>El Ingeniero en Informática se orienta o proyecta a producir cambios positivos y generar un impacto que beneficie a la sociedad global mediante la aplicación de técnicas modernas de gestión industrial, interpretación de tecnologías de procesos y sentido económico de las decisiones. Se desempeña eficientemente en la gestión de los recursos humanos, materiales y financieros, en el marco legal y ambiental apropiado, para contribuir a soluciones de problemas relativo a la automatización de la información y procesos productivos en las organizaciones</a:t>
            </a:r>
            <a:r>
              <a:rPr lang="es-ES" dirty="0">
                <a:solidFill>
                  <a:schemeClr val="accent3">
                    <a:lumMod val="50000"/>
                  </a:schemeClr>
                </a:solidFill>
              </a:rPr>
              <a:t>. </a:t>
            </a:r>
            <a:endParaRPr sz="10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356AB3E-46D3-4F62-B0B1-91F494C2832B}"/>
              </a:ext>
            </a:extLst>
          </p:cNvPr>
          <p:cNvSpPr/>
          <p:nvPr/>
        </p:nvSpPr>
        <p:spPr>
          <a:xfrm>
            <a:off x="2339356" y="2743850"/>
            <a:ext cx="5950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9600" dirty="0">
                <a:solidFill>
                  <a:schemeClr val="accent3">
                    <a:lumMod val="50000"/>
                  </a:schemeClr>
                </a:solidFill>
              </a:rPr>
              <a:t>”</a:t>
            </a:r>
            <a:endParaRPr lang="es-MX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BD078C2-035F-45E8-93F1-867A759F313A}"/>
              </a:ext>
            </a:extLst>
          </p:cNvPr>
          <p:cNvSpPr/>
          <p:nvPr/>
        </p:nvSpPr>
        <p:spPr>
          <a:xfrm>
            <a:off x="88107" y="75078"/>
            <a:ext cx="5950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9600" dirty="0">
                <a:solidFill>
                  <a:schemeClr val="accent3">
                    <a:lumMod val="50000"/>
                  </a:schemeClr>
                </a:solidFill>
              </a:rPr>
              <a:t>“</a:t>
            </a:r>
            <a:endParaRPr lang="es-MX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5902B-FF4D-49B9-8491-FC3BA935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56" y="1809720"/>
            <a:ext cx="6300300" cy="857400"/>
          </a:xfrm>
        </p:spPr>
        <p:txBody>
          <a:bodyPr/>
          <a:lstStyle/>
          <a:p>
            <a:r>
              <a:rPr lang="es-MX" sz="4000" dirty="0">
                <a:solidFill>
                  <a:schemeClr val="accent1">
                    <a:lumMod val="75000"/>
                  </a:schemeClr>
                </a:solidFill>
              </a:rPr>
              <a:t>2.COMPETENCIAS ESPECIFICAS COMUNES DE LA INFORMATICA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5D9B30-A677-4FCB-99FE-10AAE7000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180AFF-C34B-4203-B334-8B94175EB3ED}"/>
              </a:ext>
            </a:extLst>
          </p:cNvPr>
          <p:cNvSpPr txBox="1"/>
          <p:nvPr/>
        </p:nvSpPr>
        <p:spPr>
          <a:xfrm>
            <a:off x="606056" y="2945219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/>
              <a:t>El concepto de competencia es diverso, según el ángulo del cual se mire o el énfasis que se le otorgue a uno u otro elemento, pero el más generalizado y aceptado es el de saber hacer en un contexto.</a:t>
            </a:r>
          </a:p>
          <a:p>
            <a:pPr algn="just"/>
            <a:r>
              <a:rPr lang="es-ES" sz="1200" dirty="0"/>
              <a:t>Por competencias se entiende el </a:t>
            </a:r>
            <a:r>
              <a:rPr lang="es-ES" sz="1200" b="1" dirty="0"/>
              <a:t>conjunto de conocimientos, habilidades, destrezas y actitudes que se integran a las características personales como capacidades, rasgos, motivos y valores y experiencias personales</a:t>
            </a:r>
            <a:endParaRPr lang="es-MX" sz="1200" b="1" dirty="0"/>
          </a:p>
        </p:txBody>
      </p:sp>
    </p:spTree>
    <p:extLst>
      <p:ext uri="{BB962C8B-B14F-4D97-AF65-F5344CB8AC3E}">
        <p14:creationId xmlns:p14="http://schemas.microsoft.com/office/powerpoint/2010/main" val="52691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C40020-6699-4973-A415-D466616CF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635" y="452327"/>
            <a:ext cx="5581302" cy="4552706"/>
          </a:xfrm>
        </p:spPr>
        <p:txBody>
          <a:bodyPr/>
          <a:lstStyle/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r>
              <a:rPr lang="es-ES" sz="1400" dirty="0">
                <a:solidFill>
                  <a:schemeClr val="accent3">
                    <a:lumMod val="50000"/>
                  </a:schemeClr>
                </a:solidFill>
              </a:rPr>
              <a:t>Capacidad para diseñar, desarrollar, seleccionar y evaluar aplicaciones y sistemas informáticos, asegurando su fiabilidad, seguridad y calidad, conforme a </a:t>
            </a:r>
            <a:r>
              <a:rPr lang="es-ES" sz="1400" b="1" dirty="0">
                <a:solidFill>
                  <a:schemeClr val="accent3">
                    <a:lumMod val="50000"/>
                  </a:schemeClr>
                </a:solidFill>
              </a:rPr>
              <a:t>principios éticos y a la legislación y normativa vigente.</a:t>
            </a: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endParaRPr lang="es-ES" sz="14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r>
              <a:rPr lang="es-ES" sz="1400" dirty="0">
                <a:solidFill>
                  <a:schemeClr val="accent3">
                    <a:lumMod val="50000"/>
                  </a:schemeClr>
                </a:solidFill>
              </a:rPr>
              <a:t>Capacidad para comprender la importancia de la negociación, los hábitos de trabajo efectivos, el liderazgo y las habilidades de comunicación en todos los entornos de desarrollo de software.</a:t>
            </a: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endParaRPr lang="es-ES" sz="1400" dirty="0">
              <a:solidFill>
                <a:schemeClr val="accent3">
                  <a:lumMod val="50000"/>
                </a:schemeClr>
              </a:solidFill>
            </a:endParaRP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r>
              <a:rPr lang="es-ES" sz="1400" dirty="0">
                <a:solidFill>
                  <a:schemeClr val="accent3">
                    <a:lumMod val="50000"/>
                  </a:schemeClr>
                </a:solidFill>
              </a:rPr>
              <a:t>Capacidad para elaborar el pliego de condiciones técnicas de una instalación informática que cumpla los estándares y normativas vigentes.</a:t>
            </a:r>
            <a:endParaRPr lang="es-ES" sz="1050" dirty="0">
              <a:solidFill>
                <a:schemeClr val="accent3">
                  <a:lumMod val="50000"/>
                </a:schemeClr>
              </a:solidFill>
            </a:endParaRP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endParaRPr lang="es-MX" sz="105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0C9ED1-9571-48E0-AEEF-A027BC2EF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651A97E-3C63-471F-AE3E-1613029D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118" y="1469496"/>
            <a:ext cx="2659247" cy="2008003"/>
          </a:xfrm>
          <a:prstGeom prst="rect">
            <a:avLst/>
          </a:prstGeom>
        </p:spPr>
      </p:pic>
      <p:sp>
        <p:nvSpPr>
          <p:cNvPr id="8" name="Abrir llave 7">
            <a:extLst>
              <a:ext uri="{FF2B5EF4-FFF2-40B4-BE49-F238E27FC236}">
                <a16:creationId xmlns:a16="http://schemas.microsoft.com/office/drawing/2014/main" id="{673AA574-F870-4480-B040-EACEDD0B2BB6}"/>
              </a:ext>
            </a:extLst>
          </p:cNvPr>
          <p:cNvSpPr/>
          <p:nvPr/>
        </p:nvSpPr>
        <p:spPr>
          <a:xfrm flipH="1">
            <a:off x="5798937" y="295397"/>
            <a:ext cx="548700" cy="4552706"/>
          </a:xfrm>
          <a:prstGeom prst="leftBrace">
            <a:avLst>
              <a:gd name="adj1" fmla="val 8333"/>
              <a:gd name="adj2" fmla="val 50934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85226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C40020-6699-4973-A415-D466616CF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635" y="452327"/>
            <a:ext cx="5581302" cy="4552706"/>
          </a:xfrm>
        </p:spPr>
        <p:txBody>
          <a:bodyPr/>
          <a:lstStyle/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r>
              <a:rPr lang="es-ES" sz="1600" dirty="0">
                <a:solidFill>
                  <a:schemeClr val="accent3">
                    <a:lumMod val="50000"/>
                  </a:schemeClr>
                </a:solidFill>
              </a:rPr>
              <a:t>Conocimiento, administración y mantenimiento sistemas, servicios y aplicaciones informáticas.</a:t>
            </a: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endParaRPr lang="es-ES" sz="18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r>
              <a:rPr lang="es-ES" sz="1600" dirty="0">
                <a:solidFill>
                  <a:schemeClr val="accent3">
                    <a:lumMod val="50000"/>
                  </a:schemeClr>
                </a:solidFill>
              </a:rPr>
              <a:t>Conocimiento y aplicación de los procedimientos algorítmicos básicos de las tecnologías informáticas para diseñar soluciones a problemas, analizando la idoneidad y complejidad de los algoritmos propuestos.</a:t>
            </a: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endParaRPr lang="es-ES" sz="1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r>
              <a:rPr lang="es-ES" sz="1600" dirty="0">
                <a:solidFill>
                  <a:schemeClr val="accent3">
                    <a:lumMod val="50000"/>
                  </a:schemeClr>
                </a:solidFill>
              </a:rPr>
              <a:t>Conocimiento, diseño y utilización de forma eficiente de los tipos y estructuras de datos más adecuados a la resolución de un problema</a:t>
            </a:r>
            <a:r>
              <a:rPr lang="es-ES" dirty="0"/>
              <a:t>.</a:t>
            </a:r>
            <a:endParaRPr lang="es-MX" sz="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0C9ED1-9571-48E0-AEEF-A027BC2EF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673AA574-F870-4480-B040-EACEDD0B2BB6}"/>
              </a:ext>
            </a:extLst>
          </p:cNvPr>
          <p:cNvSpPr/>
          <p:nvPr/>
        </p:nvSpPr>
        <p:spPr>
          <a:xfrm flipH="1">
            <a:off x="5798937" y="295397"/>
            <a:ext cx="548700" cy="4552706"/>
          </a:xfrm>
          <a:prstGeom prst="leftBrace">
            <a:avLst>
              <a:gd name="adj1" fmla="val 8333"/>
              <a:gd name="adj2" fmla="val 50934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93E0AF-E463-404B-B574-BA07E556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713" y="1115654"/>
            <a:ext cx="2386796" cy="291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7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C40020-6699-4973-A415-D466616CF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635" y="295397"/>
            <a:ext cx="5581302" cy="4552706"/>
          </a:xfrm>
        </p:spPr>
        <p:txBody>
          <a:bodyPr/>
          <a:lstStyle/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r>
              <a:rPr lang="es-ES" sz="1600" dirty="0">
                <a:solidFill>
                  <a:schemeClr val="accent3">
                    <a:lumMod val="50000"/>
                  </a:schemeClr>
                </a:solidFill>
              </a:rPr>
              <a:t>Capacidad de conocer, comprender y evaluar la estructura y arquitectura de los computadores</a:t>
            </a: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endParaRPr lang="es-ES" sz="1600" dirty="0">
              <a:solidFill>
                <a:schemeClr val="accent3">
                  <a:lumMod val="50000"/>
                </a:schemeClr>
              </a:solidFill>
            </a:endParaRP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r>
              <a:rPr lang="es-ES" sz="1600" dirty="0">
                <a:solidFill>
                  <a:schemeClr val="accent3">
                    <a:lumMod val="50000"/>
                  </a:schemeClr>
                </a:solidFill>
              </a:rPr>
              <a:t>Conocimiento de las características, funcionalidades y estructura de los Sistemas Operativo</a:t>
            </a: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endParaRPr lang="es-ES" sz="1600" dirty="0">
              <a:solidFill>
                <a:schemeClr val="accent3">
                  <a:lumMod val="50000"/>
                </a:schemeClr>
              </a:solidFill>
            </a:endParaRP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r>
              <a:rPr lang="es-ES" sz="1600" dirty="0">
                <a:solidFill>
                  <a:schemeClr val="accent3">
                    <a:lumMod val="50000"/>
                  </a:schemeClr>
                </a:solidFill>
              </a:rPr>
              <a:t>Conocimiento y aplicación de las características, funcionalidades y estructura de los Sistemas Distribuidos, las Redes de Computadores e Internet y diseñar e implementar aplicaciones basadas en ellas.</a:t>
            </a: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endParaRPr lang="es-ES" sz="1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431800" indent="-342900" algn="just">
              <a:buClr>
                <a:schemeClr val="accent2">
                  <a:lumMod val="50000"/>
                </a:schemeClr>
              </a:buClr>
              <a:buFont typeface="Muli Light" panose="020B0604020202020204" charset="0"/>
              <a:buChar char="•"/>
            </a:pPr>
            <a:r>
              <a:rPr lang="es-ES" sz="1600" dirty="0">
                <a:solidFill>
                  <a:schemeClr val="accent3">
                    <a:lumMod val="50000"/>
                  </a:schemeClr>
                </a:solidFill>
              </a:rPr>
              <a:t>Conocimiento y aplicación de las herramientas necesarias para el almacenamiento, procesamiento y acceso a los Sistemas de información, incluidos los basados en web.</a:t>
            </a:r>
            <a:endParaRPr lang="es-MX" sz="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0C9ED1-9571-48E0-AEEF-A027BC2EF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673AA574-F870-4480-B040-EACEDD0B2BB6}"/>
              </a:ext>
            </a:extLst>
          </p:cNvPr>
          <p:cNvSpPr/>
          <p:nvPr/>
        </p:nvSpPr>
        <p:spPr>
          <a:xfrm flipH="1">
            <a:off x="5798937" y="295397"/>
            <a:ext cx="548700" cy="4552706"/>
          </a:xfrm>
          <a:prstGeom prst="leftBrace">
            <a:avLst>
              <a:gd name="adj1" fmla="val 8333"/>
              <a:gd name="adj2" fmla="val 50934"/>
            </a:avLst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53DB7D-7E0D-4641-8EDB-939B6C292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8" b="25581"/>
          <a:stretch/>
        </p:blipFill>
        <p:spPr>
          <a:xfrm>
            <a:off x="6041452" y="1169582"/>
            <a:ext cx="3102548" cy="23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5595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Naran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</TotalTime>
  <Words>1185</Words>
  <Application>Microsoft Office PowerPoint</Application>
  <PresentationFormat>Presentación en pantalla (16:9)</PresentationFormat>
  <Paragraphs>169</Paragraphs>
  <Slides>25</Slides>
  <Notes>14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Poppins Light</vt:lpstr>
      <vt:lpstr>Muli</vt:lpstr>
      <vt:lpstr>Poppins</vt:lpstr>
      <vt:lpstr>Arial</vt:lpstr>
      <vt:lpstr>Muli Light</vt:lpstr>
      <vt:lpstr>Wingdings</vt:lpstr>
      <vt:lpstr>Gower template</vt:lpstr>
      <vt:lpstr>RETOS DEL INGENIERO INFORMÁTICO</vt:lpstr>
      <vt:lpstr>CONTENIDO</vt:lpstr>
      <vt:lpstr>Conceptos que se deben saber</vt:lpstr>
      <vt:lpstr>Presentación de PowerPoint</vt:lpstr>
      <vt:lpstr>Presentación de PowerPoint</vt:lpstr>
      <vt:lpstr>2.COMPETENCIAS ESPECIFICAS COMUNES DE LA INFORMATICA</vt:lpstr>
      <vt:lpstr>Presentación de PowerPoint</vt:lpstr>
      <vt:lpstr>Presentación de PowerPoint</vt:lpstr>
      <vt:lpstr>Presentación de PowerPoint</vt:lpstr>
      <vt:lpstr>3.RETOS</vt:lpstr>
      <vt:lpstr>Presentación de PowerPoint</vt:lpstr>
      <vt:lpstr>VS</vt:lpstr>
      <vt:lpstr>VS</vt:lpstr>
      <vt:lpstr>VS CAMPO LABORAL</vt:lpstr>
      <vt:lpstr>VS DEMANDA</vt:lpstr>
      <vt:lpstr>5.NO ESTUDIES INGENIERIA</vt:lpstr>
      <vt:lpstr>6.VENTAJAS DE LA INFORMÁTICA EN UNA ORGANIZACION</vt:lpstr>
      <vt:lpstr>Presentación de PowerPoint</vt:lpstr>
      <vt:lpstr>CAMPOS DE APLICACION</vt:lpstr>
      <vt:lpstr>MOTIVO 1: “SUPERPODERES”</vt:lpstr>
      <vt:lpstr>Presentación de PowerPoint</vt:lpstr>
      <vt:lpstr>Presentación de PowerPoint</vt:lpstr>
      <vt:lpstr>MOTIVO 011: “ABSTRACION”</vt:lpstr>
      <vt:lpstr>Presentación de PowerPoint</vt:lpstr>
      <vt:lpstr>MOTIVO 100: FUTURO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RETOS DEL INGENIERO INFORMÁTICO</dc:title>
  <dc:creator>lizette</dc:creator>
  <cp:lastModifiedBy>Liette Morales .</cp:lastModifiedBy>
  <cp:revision>34</cp:revision>
  <dcterms:modified xsi:type="dcterms:W3CDTF">2019-02-22T04:46:02Z</dcterms:modified>
</cp:coreProperties>
</file>